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11" r:id="rId5"/>
    <p:sldId id="310" r:id="rId6"/>
    <p:sldId id="305" r:id="rId7"/>
    <p:sldId id="276" r:id="rId8"/>
    <p:sldId id="274" r:id="rId9"/>
    <p:sldId id="286" r:id="rId10"/>
    <p:sldId id="312" r:id="rId11"/>
    <p:sldId id="279" r:id="rId12"/>
    <p:sldId id="306" r:id="rId13"/>
    <p:sldId id="302" r:id="rId14"/>
    <p:sldId id="313" r:id="rId15"/>
    <p:sldId id="307" r:id="rId16"/>
    <p:sldId id="308" r:id="rId17"/>
    <p:sldId id="300" r:id="rId18"/>
    <p:sldId id="309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503" autoAdjust="0"/>
  </p:normalViewPr>
  <p:slideViewPr>
    <p:cSldViewPr snapToGrid="0">
      <p:cViewPr varScale="1">
        <p:scale>
          <a:sx n="87" d="100"/>
          <a:sy n="87" d="100"/>
        </p:scale>
        <p:origin x="48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A966AA-C2D0-420D-89FC-1A1AB0AD407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D50368-372D-4F79-95B9-B27BD239F0F6}">
      <dgm:prSet phldrT="[Text]" custT="1"/>
      <dgm:spPr/>
      <dgm:t>
        <a:bodyPr anchor="ctr"/>
        <a:lstStyle/>
        <a:p>
          <a:pPr algn="ctr">
            <a:buNone/>
          </a:pPr>
          <a:r>
            <a:rPr lang="en-US" sz="1800" b="1" dirty="0">
              <a:solidFill>
                <a:schemeClr val="tx1"/>
              </a:solidFill>
              <a:latin typeface="+mj-lt"/>
            </a:rPr>
            <a:t>Expand</a:t>
          </a:r>
        </a:p>
      </dgm:t>
    </dgm:pt>
    <dgm:pt modelId="{CDE1A78B-2AE4-4A71-9139-416C219BC84D}" type="par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508ABF25-4B40-405C-9E88-248ED8B31B83}" type="sib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5FCB7DF-D0D3-43D8-8FE5-E5FFDED6264E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r>
            <a:rPr lang="en-US" sz="1800" dirty="0">
              <a:solidFill>
                <a:schemeClr val="tx1"/>
              </a:solidFill>
            </a:rPr>
            <a:t>Foster collaborative growth</a:t>
          </a:r>
        </a:p>
      </dgm:t>
    </dgm:pt>
    <dgm:pt modelId="{5DD5E854-B70B-4927-93DD-9B930567F2D9}" type="par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DDE76206-3F7F-4788-87BA-8C9D4D26CDB9}" type="sib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96543C5-093B-4437-B406-DBE4B882EA97}">
      <dgm:prSet phldrT="[Text]" custT="1"/>
      <dgm:spPr/>
      <dgm:t>
        <a:bodyPr anchor="ctr"/>
        <a:lstStyle/>
        <a:p>
          <a:pPr algn="ctr">
            <a:buNone/>
          </a:pPr>
          <a:r>
            <a:rPr lang="en-US" sz="1800" b="1" dirty="0">
              <a:solidFill>
                <a:schemeClr val="tx1"/>
              </a:solidFill>
              <a:latin typeface="+mj-lt"/>
            </a:rPr>
            <a:t>Enhance</a:t>
          </a:r>
        </a:p>
      </dgm:t>
    </dgm:pt>
    <dgm:pt modelId="{41DE1F19-4A9F-48CD-A44E-6BF1D04E31EE}" type="par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F264F018-7FB9-43EC-B595-B986D351AD7B}" type="sib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C485168C-07AD-4DE6-B17E-1E96E93777D7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r>
            <a:rPr lang="en-US" sz="1800" dirty="0">
              <a:solidFill>
                <a:schemeClr val="tx1"/>
              </a:solidFill>
            </a:rPr>
            <a:t>Ensure a tailored </a:t>
          </a:r>
          <a:br>
            <a:rPr lang="en-US" sz="1800" dirty="0">
              <a:solidFill>
                <a:schemeClr val="tx1"/>
              </a:solidFill>
            </a:rPr>
          </a:br>
          <a:r>
            <a:rPr lang="en-US" sz="1800" dirty="0">
              <a:solidFill>
                <a:schemeClr val="tx1"/>
              </a:solidFill>
            </a:rPr>
            <a:t>and user-focused experience</a:t>
          </a:r>
        </a:p>
      </dgm:t>
    </dgm:pt>
    <dgm:pt modelId="{2EA2CE1F-978B-4B0A-92B2-CA23FBAEB8C0}" type="parTrans" cxnId="{B374803A-F1D8-4C12-8B03-25954CE7DDA9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05F43B89-7F05-43F2-A0A8-66E0914D6EC4}" type="sibTrans" cxnId="{B374803A-F1D8-4C12-8B03-25954CE7DDA9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CA2BABAF-EDAA-4496-8316-FD6EA3643E8F}">
      <dgm:prSet phldrT="[Text]" custT="1"/>
      <dgm:spPr/>
      <dgm:t>
        <a:bodyPr anchor="ctr"/>
        <a:lstStyle/>
        <a:p>
          <a:pPr algn="ctr">
            <a:buNone/>
          </a:pPr>
          <a:r>
            <a:rPr lang="en-US" sz="1800" b="1" dirty="0">
              <a:solidFill>
                <a:schemeClr val="tx1"/>
              </a:solidFill>
              <a:latin typeface="+mj-lt"/>
            </a:rPr>
            <a:t>Explore</a:t>
          </a:r>
        </a:p>
      </dgm:t>
    </dgm:pt>
    <dgm:pt modelId="{2B1B4805-2FB7-402F-86A8-587F29181C18}" type="par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4498AB02-A1BF-4D28-8918-F87A89CEE23B}" type="sib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ABC1EDDD-C08B-4F9C-8453-9CEFCC2AF319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r>
            <a:rPr lang="en-US" sz="1800" dirty="0">
              <a:solidFill>
                <a:schemeClr val="tx1"/>
              </a:solidFill>
            </a:rPr>
            <a:t>Capitalize on emerging global markets</a:t>
          </a:r>
        </a:p>
      </dgm:t>
    </dgm:pt>
    <dgm:pt modelId="{33D02404-349E-4E82-A8BA-C0A907006883}" type="parTrans" cxnId="{9C4BE375-6187-4BD4-A343-9FC71D796AF1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7D85D88C-6545-49D9-9F9D-01270187B165}" type="sibTrans" cxnId="{9C4BE375-6187-4BD4-A343-9FC71D796AF1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5026F79A-D670-4F65-B581-E609F4440949}" type="pres">
      <dgm:prSet presAssocID="{B6A966AA-C2D0-420D-89FC-1A1AB0AD4072}" presName="Name0" presStyleCnt="0">
        <dgm:presLayoutVars>
          <dgm:dir/>
          <dgm:animLvl val="lvl"/>
          <dgm:resizeHandles val="exact"/>
        </dgm:presLayoutVars>
      </dgm:prSet>
      <dgm:spPr/>
    </dgm:pt>
    <dgm:pt modelId="{B2A5F905-5454-4A81-AFC2-602475B3C21B}" type="pres">
      <dgm:prSet presAssocID="{45D50368-372D-4F79-95B9-B27BD239F0F6}" presName="composite" presStyleCnt="0"/>
      <dgm:spPr/>
    </dgm:pt>
    <dgm:pt modelId="{2612B01E-E5FD-4FF5-9198-43474773E636}" type="pres">
      <dgm:prSet presAssocID="{45D50368-372D-4F79-95B9-B27BD239F0F6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DEC72F1-79D0-44B6-8429-0F39785C9AD0}" type="pres">
      <dgm:prSet presAssocID="{45D50368-372D-4F79-95B9-B27BD239F0F6}" presName="desTx" presStyleLbl="revTx" presStyleIdx="0" presStyleCnt="3" custLinFactNeighborX="12445">
        <dgm:presLayoutVars>
          <dgm:bulletEnabled val="1"/>
        </dgm:presLayoutVars>
      </dgm:prSet>
      <dgm:spPr/>
    </dgm:pt>
    <dgm:pt modelId="{A2E8B6A5-7483-46B9-AEDC-17DBE6FB9B4E}" type="pres">
      <dgm:prSet presAssocID="{508ABF25-4B40-405C-9E88-248ED8B31B83}" presName="space" presStyleCnt="0"/>
      <dgm:spPr/>
    </dgm:pt>
    <dgm:pt modelId="{187F0FEF-C720-494E-A2FE-020FF399FBDF}" type="pres">
      <dgm:prSet presAssocID="{196543C5-093B-4437-B406-DBE4B882EA97}" presName="composite" presStyleCnt="0"/>
      <dgm:spPr/>
    </dgm:pt>
    <dgm:pt modelId="{8FBF96FC-7A6C-4977-AC0C-35CDC7270E23}" type="pres">
      <dgm:prSet presAssocID="{196543C5-093B-4437-B406-DBE4B882EA97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E6AC4B0-7D9E-4235-A5C0-FC9C6164F4E5}" type="pres">
      <dgm:prSet presAssocID="{196543C5-093B-4437-B406-DBE4B882EA97}" presName="desTx" presStyleLbl="revTx" presStyleIdx="1" presStyleCnt="3" custScaleX="114921" custLinFactNeighborX="7315">
        <dgm:presLayoutVars>
          <dgm:bulletEnabled val="1"/>
        </dgm:presLayoutVars>
      </dgm:prSet>
      <dgm:spPr/>
    </dgm:pt>
    <dgm:pt modelId="{E164AE18-6369-488B-A2D6-E9F4C3CC4F93}" type="pres">
      <dgm:prSet presAssocID="{F264F018-7FB9-43EC-B595-B986D351AD7B}" presName="space" presStyleCnt="0"/>
      <dgm:spPr/>
    </dgm:pt>
    <dgm:pt modelId="{4027752C-746F-47A0-B9FD-8F9A8606D359}" type="pres">
      <dgm:prSet presAssocID="{CA2BABAF-EDAA-4496-8316-FD6EA3643E8F}" presName="composite" presStyleCnt="0"/>
      <dgm:spPr/>
    </dgm:pt>
    <dgm:pt modelId="{504C6F9B-242F-4BEF-BA77-A2E4D823CECC}" type="pres">
      <dgm:prSet presAssocID="{CA2BABAF-EDAA-4496-8316-FD6EA3643E8F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15FC8055-A66C-4D2F-99E2-55FD986FF3F4}" type="pres">
      <dgm:prSet presAssocID="{CA2BABAF-EDAA-4496-8316-FD6EA3643E8F}" presName="desTx" presStyleLbl="revTx" presStyleIdx="2" presStyleCnt="3" custLinFactNeighborX="9939">
        <dgm:presLayoutVars>
          <dgm:bulletEnabled val="1"/>
        </dgm:presLayoutVars>
      </dgm:prSet>
      <dgm:spPr/>
    </dgm:pt>
  </dgm:ptLst>
  <dgm:cxnLst>
    <dgm:cxn modelId="{69481A05-2528-4B7D-BE99-59D1CBFC2CE1}" type="presOf" srcId="{CA2BABAF-EDAA-4496-8316-FD6EA3643E8F}" destId="{504C6F9B-242F-4BEF-BA77-A2E4D823CECC}" srcOrd="0" destOrd="0" presId="urn:microsoft.com/office/officeart/2005/8/layout/chevron1"/>
    <dgm:cxn modelId="{4D1A1E2C-CFE3-43EE-B27B-CF4310943F39}" type="presOf" srcId="{15FCB7DF-D0D3-43D8-8FE5-E5FFDED6264E}" destId="{FDEC72F1-79D0-44B6-8429-0F39785C9AD0}" srcOrd="0" destOrd="0" presId="urn:microsoft.com/office/officeart/2005/8/layout/chevron1"/>
    <dgm:cxn modelId="{B374803A-F1D8-4C12-8B03-25954CE7DDA9}" srcId="{196543C5-093B-4437-B406-DBE4B882EA97}" destId="{C485168C-07AD-4DE6-B17E-1E96E93777D7}" srcOrd="0" destOrd="0" parTransId="{2EA2CE1F-978B-4B0A-92B2-CA23FBAEB8C0}" sibTransId="{05F43B89-7F05-43F2-A0A8-66E0914D6EC4}"/>
    <dgm:cxn modelId="{D8EBBD42-214D-4D3D-9A34-A5A6A40991CD}" srcId="{45D50368-372D-4F79-95B9-B27BD239F0F6}" destId="{15FCB7DF-D0D3-43D8-8FE5-E5FFDED6264E}" srcOrd="0" destOrd="0" parTransId="{5DD5E854-B70B-4927-93DD-9B930567F2D9}" sibTransId="{DDE76206-3F7F-4788-87BA-8C9D4D26CDB9}"/>
    <dgm:cxn modelId="{9D392D43-4099-4B79-8DD5-557B00495ACE}" type="presOf" srcId="{C485168C-07AD-4DE6-B17E-1E96E93777D7}" destId="{0E6AC4B0-7D9E-4235-A5C0-FC9C6164F4E5}" srcOrd="0" destOrd="0" presId="urn:microsoft.com/office/officeart/2005/8/layout/chevron1"/>
    <dgm:cxn modelId="{9C4BE375-6187-4BD4-A343-9FC71D796AF1}" srcId="{CA2BABAF-EDAA-4496-8316-FD6EA3643E8F}" destId="{ABC1EDDD-C08B-4F9C-8453-9CEFCC2AF319}" srcOrd="0" destOrd="0" parTransId="{33D02404-349E-4E82-A8BA-C0A907006883}" sibTransId="{7D85D88C-6545-49D9-9F9D-01270187B165}"/>
    <dgm:cxn modelId="{68788A78-9180-41FF-BD09-BF4DBB52EA0D}" srcId="{B6A966AA-C2D0-420D-89FC-1A1AB0AD4072}" destId="{45D50368-372D-4F79-95B9-B27BD239F0F6}" srcOrd="0" destOrd="0" parTransId="{CDE1A78B-2AE4-4A71-9139-416C219BC84D}" sibTransId="{508ABF25-4B40-405C-9E88-248ED8B31B83}"/>
    <dgm:cxn modelId="{92AC5381-3C06-4FBB-AF46-78C079BB2827}" type="presOf" srcId="{45D50368-372D-4F79-95B9-B27BD239F0F6}" destId="{2612B01E-E5FD-4FF5-9198-43474773E636}" srcOrd="0" destOrd="0" presId="urn:microsoft.com/office/officeart/2005/8/layout/chevron1"/>
    <dgm:cxn modelId="{4011B082-09BD-4DD1-A54F-EA5AB249A3C2}" srcId="{B6A966AA-C2D0-420D-89FC-1A1AB0AD4072}" destId="{CA2BABAF-EDAA-4496-8316-FD6EA3643E8F}" srcOrd="2" destOrd="0" parTransId="{2B1B4805-2FB7-402F-86A8-587F29181C18}" sibTransId="{4498AB02-A1BF-4D28-8918-F87A89CEE23B}"/>
    <dgm:cxn modelId="{52499B9F-797A-43CC-89E1-64C52021BFAF}" srcId="{B6A966AA-C2D0-420D-89FC-1A1AB0AD4072}" destId="{196543C5-093B-4437-B406-DBE4B882EA97}" srcOrd="1" destOrd="0" parTransId="{41DE1F19-4A9F-48CD-A44E-6BF1D04E31EE}" sibTransId="{F264F018-7FB9-43EC-B595-B986D351AD7B}"/>
    <dgm:cxn modelId="{E3AF3FBD-3071-41CE-945A-D570C18AD56E}" type="presOf" srcId="{B6A966AA-C2D0-420D-89FC-1A1AB0AD4072}" destId="{5026F79A-D670-4F65-B581-E609F4440949}" srcOrd="0" destOrd="0" presId="urn:microsoft.com/office/officeart/2005/8/layout/chevron1"/>
    <dgm:cxn modelId="{C3CEA5CA-F759-4A50-A9DB-80C0367BF0E9}" type="presOf" srcId="{ABC1EDDD-C08B-4F9C-8453-9CEFCC2AF319}" destId="{15FC8055-A66C-4D2F-99E2-55FD986FF3F4}" srcOrd="0" destOrd="0" presId="urn:microsoft.com/office/officeart/2005/8/layout/chevron1"/>
    <dgm:cxn modelId="{A82995D3-DA3B-4C8E-B071-EC7E24DFEB33}" type="presOf" srcId="{196543C5-093B-4437-B406-DBE4B882EA97}" destId="{8FBF96FC-7A6C-4977-AC0C-35CDC7270E23}" srcOrd="0" destOrd="0" presId="urn:microsoft.com/office/officeart/2005/8/layout/chevron1"/>
    <dgm:cxn modelId="{83FCA4BC-76F2-436D-A86D-3F27F7F30C0C}" type="presParOf" srcId="{5026F79A-D670-4F65-B581-E609F4440949}" destId="{B2A5F905-5454-4A81-AFC2-602475B3C21B}" srcOrd="0" destOrd="0" presId="urn:microsoft.com/office/officeart/2005/8/layout/chevron1"/>
    <dgm:cxn modelId="{DBB3B9D3-7943-414D-981B-6D14268162A1}" type="presParOf" srcId="{B2A5F905-5454-4A81-AFC2-602475B3C21B}" destId="{2612B01E-E5FD-4FF5-9198-43474773E636}" srcOrd="0" destOrd="0" presId="urn:microsoft.com/office/officeart/2005/8/layout/chevron1"/>
    <dgm:cxn modelId="{E7F5D1D6-20F5-4DA1-ABB1-BD109DF9875E}" type="presParOf" srcId="{B2A5F905-5454-4A81-AFC2-602475B3C21B}" destId="{FDEC72F1-79D0-44B6-8429-0F39785C9AD0}" srcOrd="1" destOrd="0" presId="urn:microsoft.com/office/officeart/2005/8/layout/chevron1"/>
    <dgm:cxn modelId="{BC3AEB43-8F23-4454-A137-2A57141465BB}" type="presParOf" srcId="{5026F79A-D670-4F65-B581-E609F4440949}" destId="{A2E8B6A5-7483-46B9-AEDC-17DBE6FB9B4E}" srcOrd="1" destOrd="0" presId="urn:microsoft.com/office/officeart/2005/8/layout/chevron1"/>
    <dgm:cxn modelId="{FBDF012D-57A1-498B-9406-C43660D57D40}" type="presParOf" srcId="{5026F79A-D670-4F65-B581-E609F4440949}" destId="{187F0FEF-C720-494E-A2FE-020FF399FBDF}" srcOrd="2" destOrd="0" presId="urn:microsoft.com/office/officeart/2005/8/layout/chevron1"/>
    <dgm:cxn modelId="{0158B6AC-60AE-4F07-A941-5840E26EDBC6}" type="presParOf" srcId="{187F0FEF-C720-494E-A2FE-020FF399FBDF}" destId="{8FBF96FC-7A6C-4977-AC0C-35CDC7270E23}" srcOrd="0" destOrd="0" presId="urn:microsoft.com/office/officeart/2005/8/layout/chevron1"/>
    <dgm:cxn modelId="{A634A648-09BE-4A83-9745-412AA2D93F26}" type="presParOf" srcId="{187F0FEF-C720-494E-A2FE-020FF399FBDF}" destId="{0E6AC4B0-7D9E-4235-A5C0-FC9C6164F4E5}" srcOrd="1" destOrd="0" presId="urn:microsoft.com/office/officeart/2005/8/layout/chevron1"/>
    <dgm:cxn modelId="{DE2203D6-A7F7-4F85-99E1-DE0F3192BA2D}" type="presParOf" srcId="{5026F79A-D670-4F65-B581-E609F4440949}" destId="{E164AE18-6369-488B-A2D6-E9F4C3CC4F93}" srcOrd="3" destOrd="0" presId="urn:microsoft.com/office/officeart/2005/8/layout/chevron1"/>
    <dgm:cxn modelId="{4A9879DF-9549-42E2-A1F8-322C5889DE11}" type="presParOf" srcId="{5026F79A-D670-4F65-B581-E609F4440949}" destId="{4027752C-746F-47A0-B9FD-8F9A8606D359}" srcOrd="4" destOrd="0" presId="urn:microsoft.com/office/officeart/2005/8/layout/chevron1"/>
    <dgm:cxn modelId="{D2E924A1-ECA7-4487-9802-AC5E16B44811}" type="presParOf" srcId="{4027752C-746F-47A0-B9FD-8F9A8606D359}" destId="{504C6F9B-242F-4BEF-BA77-A2E4D823CECC}" srcOrd="0" destOrd="0" presId="urn:microsoft.com/office/officeart/2005/8/layout/chevron1"/>
    <dgm:cxn modelId="{5B9BD1E4-4593-4FE0-B213-10BAF3D3ABCE}" type="presParOf" srcId="{4027752C-746F-47A0-B9FD-8F9A8606D359}" destId="{15FC8055-A66C-4D2F-99E2-55FD986FF3F4}" srcOrd="1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2B01E-E5FD-4FF5-9198-43474773E636}">
      <dsp:nvSpPr>
        <dsp:cNvPr id="0" name=""/>
        <dsp:cNvSpPr/>
      </dsp:nvSpPr>
      <dsp:spPr>
        <a:xfrm>
          <a:off x="160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+mj-lt"/>
            </a:rPr>
            <a:t>Expand</a:t>
          </a:r>
        </a:p>
      </dsp:txBody>
      <dsp:txXfrm>
        <a:off x="594160" y="5089"/>
        <a:ext cx="2249305" cy="1188000"/>
      </dsp:txXfrm>
    </dsp:sp>
    <dsp:sp modelId="{FDEC72F1-79D0-44B6-8429-0F39785C9AD0}">
      <dsp:nvSpPr>
        <dsp:cNvPr id="0" name=""/>
        <dsp:cNvSpPr/>
      </dsp:nvSpPr>
      <dsp:spPr>
        <a:xfrm>
          <a:off x="342378" y="1341589"/>
          <a:ext cx="2749844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Foster collaborative growth</a:t>
          </a:r>
        </a:p>
      </dsp:txBody>
      <dsp:txXfrm>
        <a:off x="342378" y="1341589"/>
        <a:ext cx="2749844" cy="985359"/>
      </dsp:txXfrm>
    </dsp:sp>
    <dsp:sp modelId="{8FBF96FC-7A6C-4977-AC0C-35CDC7270E23}">
      <dsp:nvSpPr>
        <dsp:cNvPr id="0" name=""/>
        <dsp:cNvSpPr/>
      </dsp:nvSpPr>
      <dsp:spPr>
        <a:xfrm>
          <a:off x="3426617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+mj-lt"/>
            </a:rPr>
            <a:t>Enhance</a:t>
          </a:r>
        </a:p>
      </dsp:txBody>
      <dsp:txXfrm>
        <a:off x="4020617" y="5089"/>
        <a:ext cx="2249305" cy="1188000"/>
      </dsp:txXfrm>
    </dsp:sp>
    <dsp:sp modelId="{0E6AC4B0-7D9E-4235-A5C0-FC9C6164F4E5}">
      <dsp:nvSpPr>
        <dsp:cNvPr id="0" name=""/>
        <dsp:cNvSpPr/>
      </dsp:nvSpPr>
      <dsp:spPr>
        <a:xfrm>
          <a:off x="3422616" y="1341589"/>
          <a:ext cx="3160148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Ensure a tailored </a:t>
          </a:r>
          <a:br>
            <a:rPr lang="en-US" sz="1800" kern="1200" dirty="0">
              <a:solidFill>
                <a:schemeClr val="tx1"/>
              </a:solidFill>
            </a:rPr>
          </a:br>
          <a:r>
            <a:rPr lang="en-US" sz="1800" kern="1200" dirty="0">
              <a:solidFill>
                <a:schemeClr val="tx1"/>
              </a:solidFill>
            </a:rPr>
            <a:t>and user-focused experience</a:t>
          </a:r>
        </a:p>
      </dsp:txBody>
      <dsp:txXfrm>
        <a:off x="3422616" y="1341589"/>
        <a:ext cx="3160148" cy="985359"/>
      </dsp:txXfrm>
    </dsp:sp>
    <dsp:sp modelId="{504C6F9B-242F-4BEF-BA77-A2E4D823CECC}">
      <dsp:nvSpPr>
        <dsp:cNvPr id="0" name=""/>
        <dsp:cNvSpPr/>
      </dsp:nvSpPr>
      <dsp:spPr>
        <a:xfrm>
          <a:off x="6647922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+mj-lt"/>
            </a:rPr>
            <a:t>Explore</a:t>
          </a:r>
        </a:p>
      </dsp:txBody>
      <dsp:txXfrm>
        <a:off x="7241922" y="5089"/>
        <a:ext cx="2249305" cy="1188000"/>
      </dsp:txXfrm>
    </dsp:sp>
    <dsp:sp modelId="{15FC8055-A66C-4D2F-99E2-55FD986FF3F4}">
      <dsp:nvSpPr>
        <dsp:cNvPr id="0" name=""/>
        <dsp:cNvSpPr/>
      </dsp:nvSpPr>
      <dsp:spPr>
        <a:xfrm>
          <a:off x="6921229" y="1341589"/>
          <a:ext cx="2749844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Capitalize on emerging global markets</a:t>
          </a:r>
        </a:p>
      </dsp:txBody>
      <dsp:txXfrm>
        <a:off x="6921229" y="1341589"/>
        <a:ext cx="2749844" cy="9853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10/28/2024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10/28/2024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453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mirjam@adatum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6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0317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79" y="868680"/>
            <a:ext cx="5248656" cy="2157984"/>
          </a:xfrm>
        </p:spPr>
        <p:txBody>
          <a:bodyPr anchor="t"/>
          <a:lstStyle/>
          <a:p>
            <a:r>
              <a:rPr lang="en-US" sz="3200" b="1" dirty="0">
                <a:latin typeface="Tahoma"/>
                <a:ea typeface="Tahoma"/>
                <a:cs typeface="Tahoma"/>
                <a:sym typeface="Tahoma"/>
              </a:rPr>
              <a:t>Product</a:t>
            </a:r>
            <a:endParaRPr lang="en-US" dirty="0"/>
          </a:p>
        </p:txBody>
      </p:sp>
      <p:pic>
        <p:nvPicPr>
          <p:cNvPr id="23" name="Picture Placeholder 22" descr="View of city skyscrapers looking up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84A392BA-8A0D-477B-8425-31A218A852DC}"/>
              </a:ext>
            </a:extLst>
          </p:cNvPr>
          <p:cNvSpPr txBox="1">
            <a:spLocks/>
          </p:cNvSpPr>
          <p:nvPr/>
        </p:nvSpPr>
        <p:spPr>
          <a:xfrm>
            <a:off x="4961324" y="868680"/>
            <a:ext cx="6556599" cy="53562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/>
            <a:r>
              <a:rPr lang="en-US" sz="1200" b="1" dirty="0"/>
              <a:t>Phase 2</a:t>
            </a:r>
            <a:r>
              <a:rPr lang="en-US" sz="1200" dirty="0"/>
              <a:t>: </a:t>
            </a:r>
            <a:r>
              <a:rPr lang="en-US" sz="1200" b="1" dirty="0"/>
              <a:t>Beta Testing (Months 4-8 </a:t>
            </a:r>
            <a:r>
              <a:rPr lang="en-US" sz="1200" b="1" dirty="0" err="1"/>
              <a:t>approx</a:t>
            </a:r>
            <a:r>
              <a:rPr lang="en-US" sz="1200" b="1" dirty="0"/>
              <a:t>)</a:t>
            </a:r>
          </a:p>
          <a:p>
            <a:pPr marL="0" lvl="0" indent="0"/>
            <a:r>
              <a:rPr lang="en-US" sz="1200" b="1" dirty="0"/>
              <a:t>Milestone 4: </a:t>
            </a:r>
            <a:r>
              <a:rPr lang="en-US" sz="1200" dirty="0"/>
              <a:t>MVP Launch  </a:t>
            </a:r>
          </a:p>
          <a:p>
            <a:pPr marL="0" lvl="0" indent="0"/>
            <a:r>
              <a:rPr lang="en-US" sz="1200" dirty="0"/>
              <a:t>Release a Minimum Viable Product (MVP) to a select group of users for initial feedback and testing.</a:t>
            </a:r>
          </a:p>
          <a:p>
            <a:pPr marL="0" lvl="0" indent="0"/>
            <a:r>
              <a:rPr lang="en-US" sz="1200" b="1" dirty="0"/>
              <a:t>Milestone 5: </a:t>
            </a:r>
            <a:r>
              <a:rPr lang="en-US" sz="1200" dirty="0"/>
              <a:t>User Feedback Collection  </a:t>
            </a:r>
          </a:p>
          <a:p>
            <a:pPr marL="0" lvl="0" indent="0"/>
            <a:r>
              <a:rPr lang="en-US" sz="1200" dirty="0"/>
              <a:t>Gather feedback from beta users to identify bugs, usability issues, and feature requests.</a:t>
            </a:r>
          </a:p>
          <a:p>
            <a:pPr marL="0" lvl="0" indent="0"/>
            <a:r>
              <a:rPr lang="en-US" sz="1200" b="1" dirty="0"/>
              <a:t>Milestone 6: </a:t>
            </a:r>
            <a:r>
              <a:rPr lang="en-US" sz="1200" dirty="0"/>
              <a:t>Iterative Improvements  </a:t>
            </a:r>
          </a:p>
          <a:p>
            <a:pPr marL="0" lvl="0" indent="0"/>
            <a:r>
              <a:rPr lang="en-US" sz="1200" dirty="0"/>
              <a:t> Implement necessary changes based on user feedback to enhance functionality and user experience.</a:t>
            </a:r>
          </a:p>
          <a:p>
            <a:r>
              <a:rPr lang="en-US" sz="1200" b="1" dirty="0"/>
              <a:t>Phase 3: Full Launch (Months 7-9)</a:t>
            </a:r>
          </a:p>
          <a:p>
            <a:r>
              <a:rPr lang="en-US" sz="1200" b="1" dirty="0"/>
              <a:t>Milestone 7:</a:t>
            </a:r>
            <a:r>
              <a:rPr lang="en-US" sz="1200" dirty="0"/>
              <a:t> Official Launch</a:t>
            </a:r>
            <a:br>
              <a:rPr lang="en-US" sz="1200" dirty="0"/>
            </a:br>
            <a:r>
              <a:rPr lang="en-US" sz="1200" dirty="0" err="1"/>
              <a:t>Launch</a:t>
            </a:r>
            <a:r>
              <a:rPr lang="en-US" sz="1200" dirty="0"/>
              <a:t> </a:t>
            </a:r>
            <a:r>
              <a:rPr lang="en-US" sz="1200" dirty="0" err="1"/>
              <a:t>Dropizi</a:t>
            </a:r>
            <a:r>
              <a:rPr lang="en-US" sz="1200" dirty="0"/>
              <a:t> to the public with a marketing campaign to promote the service.</a:t>
            </a:r>
          </a:p>
          <a:p>
            <a:r>
              <a:rPr lang="en-US" sz="1200" b="1" dirty="0"/>
              <a:t>Milestone 8:</a:t>
            </a:r>
            <a:r>
              <a:rPr lang="en-US" sz="1200" dirty="0"/>
              <a:t> Performance Monitoring</a:t>
            </a:r>
            <a:br>
              <a:rPr lang="en-US" sz="1200" dirty="0"/>
            </a:br>
            <a:r>
              <a:rPr lang="en-US" sz="1200" dirty="0"/>
              <a:t>Monitor system performance, user engagement, and satisfaction metrics to ensure service reliability.</a:t>
            </a:r>
          </a:p>
          <a:p>
            <a:pPr marL="0" lvl="0" indent="0"/>
            <a:endParaRPr lang="en-US" sz="1200" dirty="0"/>
          </a:p>
          <a:p>
            <a:pPr marL="0" lvl="0" indent="0"/>
            <a:endParaRPr lang="en-US" sz="1200" dirty="0"/>
          </a:p>
          <a:p>
            <a:pPr marL="0" lvl="0" indent="0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CCB8D64-AED0-4AD1-8551-BF480918B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2450" y="640080"/>
            <a:ext cx="5093208" cy="631226"/>
          </a:xfrm>
        </p:spPr>
        <p:txBody>
          <a:bodyPr/>
          <a:lstStyle/>
          <a:p>
            <a:r>
              <a:rPr lang="en-US" sz="3200" b="1" dirty="0">
                <a:latin typeface="Tahoma"/>
                <a:ea typeface="Tahoma"/>
                <a:cs typeface="Tahoma"/>
                <a:sym typeface="Tahoma"/>
              </a:rPr>
              <a:t>Product</a:t>
            </a:r>
            <a:endParaRPr lang="en-IN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7D6562A-8DE1-402D-9C7A-16795DE735D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26A9512-75DB-4613-A636-EFACA6769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32450" y="1106423"/>
            <a:ext cx="4797550" cy="4916307"/>
          </a:xfrm>
        </p:spPr>
        <p:txBody>
          <a:bodyPr/>
          <a:lstStyle/>
          <a:p>
            <a:pPr marL="0" lvl="0" indent="0"/>
            <a:endParaRPr lang="en-US" sz="1200" b="1" dirty="0"/>
          </a:p>
          <a:p>
            <a:pPr marL="0" lvl="0" indent="0"/>
            <a:r>
              <a:rPr lang="en-US" sz="1200" b="1" dirty="0"/>
              <a:t>Phase 4: Feature Expansion (Months 18-20)</a:t>
            </a:r>
          </a:p>
          <a:p>
            <a:pPr marL="0" lvl="0" indent="0"/>
            <a:r>
              <a:rPr lang="en-US" sz="1200" b="1" dirty="0"/>
              <a:t>Milestone 9: </a:t>
            </a:r>
            <a:r>
              <a:rPr lang="en-US" sz="1200" dirty="0"/>
              <a:t>Introduce New Features  </a:t>
            </a:r>
          </a:p>
          <a:p>
            <a:pPr marL="0" lvl="0" indent="0"/>
            <a:r>
              <a:rPr lang="en-US" sz="1200" dirty="0"/>
              <a:t>Develop and integrate additional features based on user requests, such as enhanced tracking options and referral programs.</a:t>
            </a:r>
          </a:p>
          <a:p>
            <a:pPr marL="0" lvl="0" indent="0"/>
            <a:endParaRPr lang="en-US" sz="1200" dirty="0"/>
          </a:p>
          <a:p>
            <a:pPr marL="0" lvl="0" indent="0"/>
            <a:r>
              <a:rPr lang="en-US" sz="1200" b="1" dirty="0"/>
              <a:t>Milestone 10: </a:t>
            </a:r>
            <a:r>
              <a:rPr lang="en-US" sz="1200" dirty="0"/>
              <a:t>Partnership Development  </a:t>
            </a:r>
          </a:p>
          <a:p>
            <a:pPr marL="0" lvl="0" indent="0"/>
            <a:r>
              <a:rPr lang="en-US" sz="1200" dirty="0"/>
              <a:t>Explore partnerships with local businesses and transportation services to expand reach and improve service offerings.</a:t>
            </a:r>
          </a:p>
          <a:p>
            <a:pPr marL="0" lvl="0" indent="0"/>
            <a:endParaRPr lang="en-US" sz="1200" dirty="0"/>
          </a:p>
          <a:p>
            <a:pPr marL="0" lvl="0" indent="0"/>
            <a:r>
              <a:rPr lang="en-US" sz="1200" b="1" dirty="0"/>
              <a:t>Phase 5: Continuous Improvement (Ongoing)</a:t>
            </a:r>
          </a:p>
          <a:p>
            <a:pPr marL="0" lvl="0" indent="0"/>
            <a:r>
              <a:rPr lang="en-US" sz="1200" b="1" dirty="0"/>
              <a:t>Milestone 11: </a:t>
            </a:r>
            <a:r>
              <a:rPr lang="en-US" sz="1200" dirty="0"/>
              <a:t>Regular Updates  </a:t>
            </a:r>
          </a:p>
          <a:p>
            <a:pPr marL="0" lvl="0" indent="0"/>
            <a:r>
              <a:rPr lang="en-US" sz="1200" dirty="0"/>
              <a:t> Continuously gather user feedback and implement regular updates to improve the platform’s functionality and user experience.</a:t>
            </a:r>
          </a:p>
          <a:p>
            <a:pPr marL="0" lvl="0" indent="0"/>
            <a:endParaRPr lang="en-US" sz="1200" dirty="0"/>
          </a:p>
          <a:p>
            <a:endParaRPr lang="en-IN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3C21A-3C3A-4210-9260-7306F08F928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 rot="16200000">
            <a:off x="11623675" y="6381750"/>
            <a:ext cx="568325" cy="384175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030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Growth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37C43-2A58-4D8F-4B88-9D5CBE782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/>
          <a:lstStyle/>
          <a:p>
            <a:pPr lvl="0"/>
            <a:r>
              <a:rPr lang="en-US" noProof="0" dirty="0"/>
              <a:t>Expand market reach through strategic partnerships</a:t>
            </a:r>
          </a:p>
          <a:p>
            <a:pPr lvl="0"/>
            <a:r>
              <a:rPr lang="en-US" noProof="0" dirty="0"/>
              <a:t>Enhance product features based on user feedback</a:t>
            </a:r>
          </a:p>
          <a:p>
            <a:pPr lvl="0"/>
            <a:r>
              <a:rPr lang="en-US" noProof="0" dirty="0"/>
              <a:t>Explore international market opportunities</a:t>
            </a:r>
          </a:p>
          <a:p>
            <a:endParaRPr lang="en-US" dirty="0"/>
          </a:p>
        </p:txBody>
      </p:sp>
      <p:graphicFrame>
        <p:nvGraphicFramePr>
          <p:cNvPr id="7" name="Content Placeholder 4" descr="Basic chevron process SmartArt graphic">
            <a:extLst>
              <a:ext uri="{FF2B5EF4-FFF2-40B4-BE49-F238E27FC236}">
                <a16:creationId xmlns:a16="http://schemas.microsoft.com/office/drawing/2014/main" id="{25034E95-5946-A554-4D38-9515B8B69D7E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1156014171"/>
              </p:ext>
            </p:extLst>
          </p:nvPr>
        </p:nvGraphicFramePr>
        <p:xfrm>
          <a:off x="850900" y="3949700"/>
          <a:ext cx="10085388" cy="233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92CE-B028-71A6-C0A0-FB94C591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/>
          <a:lstStyle/>
          <a:p>
            <a:r>
              <a:rPr lang="en-US" dirty="0"/>
              <a:t>PRODUCT LAUNCH</a:t>
            </a:r>
          </a:p>
          <a:p>
            <a:pPr lvl="1"/>
            <a:r>
              <a:rPr lang="en-US" dirty="0"/>
              <a:t>Successful introduction of our product to market</a:t>
            </a:r>
          </a:p>
          <a:p>
            <a:endParaRPr lang="en-US" dirty="0"/>
          </a:p>
          <a:p>
            <a:r>
              <a:rPr lang="en-US" dirty="0"/>
              <a:t>10,000 USER MILESTONE</a:t>
            </a:r>
          </a:p>
          <a:p>
            <a:pPr lvl="1"/>
            <a:r>
              <a:rPr lang="en-US" dirty="0"/>
              <a:t>Substantial user base, indicating growing demand</a:t>
            </a:r>
          </a:p>
          <a:p>
            <a:endParaRPr lang="en-US" dirty="0"/>
          </a:p>
          <a:p>
            <a:r>
              <a:rPr lang="en-US" dirty="0"/>
              <a:t>STRATEGIC PARTNERSHIP</a:t>
            </a:r>
          </a:p>
          <a:p>
            <a:pPr lvl="1"/>
            <a:r>
              <a:rPr lang="en-US" dirty="0"/>
              <a:t>Expanding market presence and capabilities</a:t>
            </a:r>
          </a:p>
          <a:p>
            <a:endParaRPr lang="en-US" dirty="0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1C299063-CA28-BA61-77D9-CB6A372955EF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971054674"/>
              </p:ext>
            </p:extLst>
          </p:nvPr>
        </p:nvGraphicFramePr>
        <p:xfrm>
          <a:off x="5614988" y="1838325"/>
          <a:ext cx="5354060" cy="4268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7030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677030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</a:tblGrid>
              <a:tr h="85368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MILESTONE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QUARTER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Product launch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10,000 </a:t>
                      </a:r>
                      <a:br>
                        <a:rPr lang="en-US" dirty="0"/>
                      </a:br>
                      <a:r>
                        <a:rPr lang="en-US" dirty="0"/>
                        <a:t>user milestone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Strategic partnership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Campaign launch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983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20545392"/>
              </p:ext>
            </p:extLst>
          </p:nvPr>
        </p:nvGraphicFramePr>
        <p:xfrm>
          <a:off x="850900" y="1828800"/>
          <a:ext cx="10121900" cy="4351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475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530475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530475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530475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</a:tblGrid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QUARTER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REVENUE ($)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EXPENSES ($)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NET PROFIT ($)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$150,000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$100,000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$150,000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$100,000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BA8B96-A97F-34F3-6F87-24039CBE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235974-1A3D-2F95-9DA6-0B610F0E5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/>
          <a:lstStyle/>
          <a:p>
            <a:r>
              <a:rPr lang="en-US" dirty="0"/>
              <a:t>With this product, Adatum Corporation is positioned for success in the dynamic market. </a:t>
            </a:r>
          </a:p>
          <a:p>
            <a:r>
              <a:rPr lang="en-US" dirty="0"/>
              <a:t>With a focus on innovation, user experience, and strategic growth, we anticipate reaching new heights in the coming year.</a:t>
            </a:r>
          </a:p>
          <a:p>
            <a:r>
              <a:rPr lang="en-US" dirty="0"/>
              <a:t>Our commitment to user satisfaction underscores every aspect of our operations</a:t>
            </a:r>
          </a:p>
          <a:p>
            <a:endParaRPr lang="en-US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3E6AD0AA-58A6-5A6D-4BF7-5963B235CA74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/>
          <a:lstStyle/>
          <a:p>
            <a:r>
              <a:rPr lang="en-US" dirty="0"/>
              <a:t>Strong market positioning</a:t>
            </a:r>
          </a:p>
          <a:p>
            <a:r>
              <a:rPr lang="en-US" dirty="0"/>
              <a:t>Robust growth strategy</a:t>
            </a:r>
          </a:p>
          <a:p>
            <a:r>
              <a:rPr lang="en-US" dirty="0"/>
              <a:t>Innovative product development</a:t>
            </a:r>
          </a:p>
          <a:p>
            <a:r>
              <a:rPr lang="en-US" dirty="0"/>
              <a:t>Commitment to user satisfaction</a:t>
            </a:r>
          </a:p>
          <a:p>
            <a:endParaRPr lang="en-US" dirty="0"/>
          </a:p>
        </p:txBody>
      </p:sp>
      <p:pic>
        <p:nvPicPr>
          <p:cNvPr id="32" name="Picture Placeholder 31" descr="Close up of skyscrapers">
            <a:extLst>
              <a:ext uri="{FF2B5EF4-FFF2-40B4-BE49-F238E27FC236}">
                <a16:creationId xmlns:a16="http://schemas.microsoft.com/office/drawing/2014/main" id="{24A9B74D-E2A1-3529-BC0C-6F3E582BA9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2" b="52"/>
          <a:stretch/>
        </p:blipFill>
        <p:spPr>
          <a:xfrm>
            <a:off x="6812280" y="4242816"/>
            <a:ext cx="4123944" cy="261518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1F300-07D0-6B39-2D9D-ACA25BCE9EC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5A16232-26A5-5976-4EB0-BDA2944D3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3870445" y="2819362"/>
            <a:ext cx="1088802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979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/>
          <a:lstStyle/>
          <a:p>
            <a:r>
              <a:rPr lang="en-US" dirty="0"/>
              <a:t>Frey Munch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mirjam@adatum.com</a:t>
            </a:r>
            <a:endParaRPr lang="en-US" dirty="0"/>
          </a:p>
          <a:p>
            <a:r>
              <a:rPr lang="en-US" dirty="0"/>
              <a:t>www.adatum.com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HP\Pictures\Screenshots\Screenshot (13).png">
            <a:extLst>
              <a:ext uri="{FF2B5EF4-FFF2-40B4-BE49-F238E27FC236}">
                <a16:creationId xmlns:a16="http://schemas.microsoft.com/office/drawing/2014/main" id="{0D4F6E9B-35DD-4649-8163-7C4957A46A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r="947"/>
          <a:stretch/>
        </p:blipFill>
        <p:spPr bwMode="auto">
          <a:xfrm>
            <a:off x="92280" y="1311347"/>
            <a:ext cx="12009420" cy="54427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Google Shape;248;p2">
            <a:extLst>
              <a:ext uri="{FF2B5EF4-FFF2-40B4-BE49-F238E27FC236}">
                <a16:creationId xmlns:a16="http://schemas.microsoft.com/office/drawing/2014/main" id="{7EAF011E-46BC-4158-8540-5DFD3F8B699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89" y="0"/>
            <a:ext cx="1388397" cy="1219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250;p2" descr="A logo with a head and lines and dots&#10;&#10;Description automatically generated">
            <a:extLst>
              <a:ext uri="{FF2B5EF4-FFF2-40B4-BE49-F238E27FC236}">
                <a16:creationId xmlns:a16="http://schemas.microsoft.com/office/drawing/2014/main" id="{4006893E-4C53-49C0-A6FC-2AD4888A912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503017" y="105201"/>
            <a:ext cx="1573515" cy="996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99BAB2-D887-49FE-9645-8E1BFCBE0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4991" y="-107415"/>
            <a:ext cx="7457920" cy="152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9420" y="227818"/>
            <a:ext cx="5029200" cy="2157984"/>
          </a:xfrm>
        </p:spPr>
        <p:txBody>
          <a:bodyPr/>
          <a:lstStyle/>
          <a:p>
            <a:r>
              <a:rPr lang="en-US" sz="2800" b="1" dirty="0">
                <a:latin typeface="Tahoma"/>
                <a:ea typeface="Tahoma"/>
                <a:cs typeface="Tahoma"/>
                <a:sym typeface="Tahoma"/>
              </a:rPr>
              <a:t>Brief description of the idea/project/venture</a:t>
            </a:r>
            <a:endParaRPr lang="en-US" sz="2800" dirty="0"/>
          </a:p>
        </p:txBody>
      </p:sp>
      <p:pic>
        <p:nvPicPr>
          <p:cNvPr id="5" name="Picture Placeholder 4" descr="Close-up of skyscrapers">
            <a:extLst>
              <a:ext uri="{FF2B5EF4-FFF2-40B4-BE49-F238E27FC236}">
                <a16:creationId xmlns:a16="http://schemas.microsoft.com/office/drawing/2014/main" id="{CBD79D95-B489-7C39-8BA1-EDA2F8F1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" b="43"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9420" y="2535271"/>
            <a:ext cx="4834517" cy="4094911"/>
          </a:xfrm>
        </p:spPr>
        <p:txBody>
          <a:bodyPr/>
          <a:lstStyle/>
          <a:p>
            <a:pPr marL="228600" lvl="0" indent="-228600" algn="just"/>
            <a:r>
              <a:rPr lang="en-US" sz="1200" dirty="0"/>
              <a:t>      </a:t>
            </a:r>
            <a:r>
              <a:rPr lang="en-US" sz="1200" dirty="0" err="1"/>
              <a:t>Dropizi</a:t>
            </a:r>
            <a:r>
              <a:rPr lang="en-US" sz="1200" dirty="0"/>
              <a:t> is a modern parcel delivery service connecting users who need to send items with travelers heading in the same direction, using real-world travel routes for efficient, cost-effective deliveries. It offers an easy-to-use interface for scheduling pickups, real-time shipment tracking, and tailored pricing, ensuring a smooth experience. </a:t>
            </a:r>
            <a:r>
              <a:rPr lang="en-US" sz="1200" dirty="0" err="1"/>
              <a:t>Dropizi</a:t>
            </a:r>
            <a:r>
              <a:rPr lang="en-US" sz="1200" dirty="0"/>
              <a:t> solves key problems faced by traditional courier services like DHL and </a:t>
            </a:r>
            <a:r>
              <a:rPr lang="en-US" sz="1200" dirty="0" err="1"/>
              <a:t>Ekart</a:t>
            </a:r>
            <a:r>
              <a:rPr lang="en-US" sz="1200" dirty="0"/>
              <a:t>, such as delays, high costs, mishandling, and security breaches. By utilizing shared travel routes, it provides a </a:t>
            </a:r>
            <a:r>
              <a:rPr lang="en-US" sz="1200" dirty="0" err="1"/>
              <a:t>faster,more</a:t>
            </a:r>
            <a:r>
              <a:rPr lang="en-US" sz="1200" dirty="0"/>
              <a:t> secure, and affordable alternative.</a:t>
            </a:r>
          </a:p>
          <a:p>
            <a:pPr marL="228600" lvl="0" indent="-228600" algn="just"/>
            <a:r>
              <a:rPr lang="en-US" sz="1200" dirty="0"/>
              <a:t>      Additionally, its LLM-based chatbot offers real-time support, enhancing user experience. </a:t>
            </a:r>
            <a:r>
              <a:rPr lang="en-US" sz="1200" dirty="0" err="1"/>
              <a:t>Dropizi</a:t>
            </a:r>
            <a:r>
              <a:rPr lang="en-US" sz="1200" dirty="0"/>
              <a:t> aims to replace traditional courier partners, promoting sustainability and efficiency in parcel delivery.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1720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3555" y="640080"/>
            <a:ext cx="4088422" cy="951328"/>
          </a:xfrm>
        </p:spPr>
        <p:txBody>
          <a:bodyPr/>
          <a:lstStyle/>
          <a:p>
            <a:r>
              <a:rPr lang="en-US" sz="3200" b="1" dirty="0">
                <a:latin typeface="Tahoma"/>
                <a:ea typeface="Tahoma"/>
                <a:cs typeface="Tahoma"/>
                <a:sym typeface="Tahoma"/>
              </a:rPr>
              <a:t>Context/</a:t>
            </a:r>
            <a:br>
              <a:rPr lang="en-US" dirty="0">
                <a:latin typeface="Tahoma"/>
                <a:ea typeface="Tahoma"/>
                <a:cs typeface="Tahoma"/>
                <a:sym typeface="Tahoma"/>
              </a:rPr>
            </a:br>
            <a:r>
              <a:rPr lang="en-US" sz="3200" b="1" dirty="0">
                <a:latin typeface="Tahoma"/>
                <a:ea typeface="Tahoma"/>
                <a:cs typeface="Tahoma"/>
                <a:sym typeface="Tahoma"/>
              </a:rPr>
              <a:t>Background</a:t>
            </a:r>
            <a:endParaRPr lang="en-US" dirty="0"/>
          </a:p>
        </p:txBody>
      </p:sp>
      <p:pic>
        <p:nvPicPr>
          <p:cNvPr id="14" name="Picture Placeholder 13" descr="Close up of abstract image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2104" y="640080"/>
            <a:ext cx="4727448" cy="555955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32450" y="1826689"/>
            <a:ext cx="4306824" cy="4248795"/>
          </a:xfrm>
        </p:spPr>
        <p:txBody>
          <a:bodyPr anchor="t"/>
          <a:lstStyle/>
          <a:p>
            <a:pPr marL="228600" lvl="0" indent="-228600" algn="just"/>
            <a:r>
              <a:rPr lang="en-US" sz="1200" dirty="0"/>
              <a:t>      The </a:t>
            </a:r>
            <a:r>
              <a:rPr lang="en-US" sz="1200" dirty="0" err="1"/>
              <a:t>Dropizi</a:t>
            </a:r>
            <a:r>
              <a:rPr lang="en-US" sz="1200" dirty="0"/>
              <a:t> proposal fits into the Human-Computer Interaction (HCI) domain by focusing on user-centered design, intuitive interaction, and accessibility. It offers a simple interface for scheduling and tracking deliveries, utilizing geolocation-based services to suggest nearby hubs and optimize routes. </a:t>
            </a:r>
            <a:r>
              <a:rPr lang="en-US" sz="1200" dirty="0" err="1"/>
              <a:t>Dropizi</a:t>
            </a:r>
            <a:r>
              <a:rPr lang="en-US" sz="1200" dirty="0"/>
              <a:t> enhances user experience through its LLM-based chatbot, providing real-time support and reducing the need for human assistance. The platform emphasizes responsive design, ensuring usability across devices. By promoting sustainable delivery practices and maintaining transparency in data usage, </a:t>
            </a:r>
            <a:r>
              <a:rPr lang="en-US" sz="1200" dirty="0" err="1"/>
              <a:t>Dropizi</a:t>
            </a:r>
            <a:r>
              <a:rPr lang="en-US" sz="1200" dirty="0"/>
              <a:t> aligns with key HCI principles of usability, accessibility, and ethical design.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5" y="804672"/>
            <a:ext cx="6839712" cy="610890"/>
          </a:xfrm>
        </p:spPr>
        <p:txBody>
          <a:bodyPr anchor="b"/>
          <a:lstStyle/>
          <a:p>
            <a:r>
              <a:rPr lang="en-US" sz="3200" b="1" dirty="0">
                <a:latin typeface="Tahoma"/>
                <a:ea typeface="Tahoma"/>
                <a:cs typeface="Tahoma"/>
                <a:sym typeface="Tahoma"/>
              </a:rPr>
              <a:t>Proposed Solution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5730" y="1515070"/>
            <a:ext cx="5248656" cy="4009294"/>
          </a:xfrm>
        </p:spPr>
        <p:txBody>
          <a:bodyPr anchor="b"/>
          <a:lstStyle/>
          <a:p>
            <a:pPr marL="228600" lvl="0" indent="-228600" algn="just"/>
            <a:r>
              <a:rPr lang="en-US" sz="1200" dirty="0" err="1"/>
              <a:t>Dropizi</a:t>
            </a:r>
            <a:r>
              <a:rPr lang="en-US" sz="1200" dirty="0"/>
              <a:t> offers a modern parcel delivery service designed to overcome the challenges faced by traditional couriers. By connecting senders with travelers using real-world travel routes, </a:t>
            </a:r>
            <a:r>
              <a:rPr lang="en-US" sz="1200" dirty="0" err="1"/>
              <a:t>Dropizi</a:t>
            </a:r>
            <a:r>
              <a:rPr lang="en-US" sz="1200" dirty="0"/>
              <a:t> ensures faster and more effective deliveries. The platform utilizes a hub-based system to facilitate secure handling of parcels, minimizing the risk of mishandling and damage during transit.</a:t>
            </a:r>
          </a:p>
          <a:p>
            <a:pPr marL="228600" lvl="0" indent="-228600" algn="just"/>
            <a:r>
              <a:rPr lang="en-US" sz="1200" dirty="0"/>
              <a:t>To enhance security, </a:t>
            </a:r>
            <a:r>
              <a:rPr lang="en-US" sz="1200" dirty="0" err="1"/>
              <a:t>Dropizi</a:t>
            </a:r>
            <a:r>
              <a:rPr lang="en-US" sz="1200" dirty="0"/>
              <a:t> provides real-time tracking, allowing users to monitor their shipments and address any concerns about loss or theft. Additionally, the integration of an LLM-based chatbot offers 24/7 support, ensuring users can access information and assistance regarding their deliveries at any time.</a:t>
            </a:r>
          </a:p>
          <a:p>
            <a:pPr marL="228600" lvl="0" indent="-228600" algn="just"/>
            <a:r>
              <a:rPr lang="en-US" sz="1200" dirty="0"/>
              <a:t>With a focus on efficiency, security, and user engagement, </a:t>
            </a:r>
            <a:r>
              <a:rPr lang="en-US" sz="1200" dirty="0" err="1"/>
              <a:t>Dropizi</a:t>
            </a:r>
            <a:r>
              <a:rPr lang="en-US" sz="1200" dirty="0"/>
              <a:t> stands as a reliable and sustainable alternative to traditional courier services, addressing key pain points while promoting eco-friendly practices in parcel delivery.</a:t>
            </a:r>
          </a:p>
          <a:p>
            <a:pPr marL="228600" lvl="0" indent="-228600" algn="just"/>
            <a:endParaRPr lang="en-US" sz="1200" dirty="0"/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7680960" y="804672"/>
            <a:ext cx="3475649" cy="5248656"/>
          </a:xfrm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484" y="759304"/>
            <a:ext cx="5093208" cy="554970"/>
          </a:xfrm>
        </p:spPr>
        <p:txBody>
          <a:bodyPr/>
          <a:lstStyle/>
          <a:p>
            <a:r>
              <a:rPr lang="en-US" sz="3200" b="1" dirty="0">
                <a:latin typeface="Tahoma"/>
                <a:ea typeface="Tahoma"/>
                <a:cs typeface="Tahoma"/>
                <a:sym typeface="Tahoma"/>
              </a:rPr>
              <a:t>Team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110" y="1624465"/>
            <a:ext cx="5840438" cy="4066267"/>
          </a:xfrm>
        </p:spPr>
        <p:txBody>
          <a:bodyPr/>
          <a:lstStyle/>
          <a:p>
            <a:pPr algn="just"/>
            <a:r>
              <a:rPr lang="en-US" sz="1200" b="1" dirty="0" err="1"/>
              <a:t>Mr</a:t>
            </a:r>
            <a:r>
              <a:rPr lang="en-US" sz="1200" b="1" dirty="0"/>
              <a:t> Kamal Kumar Gola</a:t>
            </a:r>
          </a:p>
          <a:p>
            <a:pPr algn="just"/>
            <a:r>
              <a:rPr lang="en-US" sz="1200" b="1" dirty="0"/>
              <a:t>Project Supervisor</a:t>
            </a:r>
          </a:p>
          <a:p>
            <a:pPr algn="just"/>
            <a:r>
              <a:rPr lang="en-US" sz="1200" b="1" dirty="0"/>
              <a:t>Institute: IIT Jodhpur, Rajasthan</a:t>
            </a:r>
          </a:p>
          <a:p>
            <a:pPr algn="just"/>
            <a:r>
              <a:rPr lang="en-US" sz="1200" dirty="0" err="1"/>
              <a:t>Mr</a:t>
            </a:r>
            <a:r>
              <a:rPr lang="en-US" sz="1200" dirty="0"/>
              <a:t> Kamal is a PhD student at IIT Jodhpur who provides supervision and guidance for the </a:t>
            </a:r>
            <a:r>
              <a:rPr lang="en-US" sz="1200" dirty="0" err="1"/>
              <a:t>Dropizi</a:t>
            </a:r>
            <a:r>
              <a:rPr lang="en-US" sz="1200" dirty="0"/>
              <a:t> project. His expertise in Human-Computer Interaction and research methodologies helps shape the project’s direction and ensures alignment with academic standards.</a:t>
            </a:r>
          </a:p>
          <a:p>
            <a:pPr algn="just"/>
            <a:endParaRPr lang="en-US" sz="1200" dirty="0"/>
          </a:p>
          <a:p>
            <a:pPr algn="just"/>
            <a:r>
              <a:rPr lang="en-US" sz="1200" b="1" dirty="0" err="1"/>
              <a:t>Bittu</a:t>
            </a:r>
            <a:r>
              <a:rPr lang="en-US" sz="1200" b="1" dirty="0"/>
              <a:t> Verma</a:t>
            </a:r>
          </a:p>
          <a:p>
            <a:pPr algn="just"/>
            <a:r>
              <a:rPr lang="en-US" sz="1200" b="1" dirty="0"/>
              <a:t>Project Lead &amp; Software Developer</a:t>
            </a:r>
          </a:p>
          <a:p>
            <a:pPr algn="just"/>
            <a:r>
              <a:rPr lang="en-US" sz="1200" b="1" dirty="0"/>
              <a:t>Institute: COER University</a:t>
            </a:r>
          </a:p>
          <a:p>
            <a:pPr algn="just"/>
            <a:r>
              <a:rPr lang="en-US" sz="1200" dirty="0" err="1"/>
              <a:t>Bittu</a:t>
            </a:r>
            <a:r>
              <a:rPr lang="en-US" sz="1200" dirty="0"/>
              <a:t> is a Junior Software Developer with expertise in web technologies, including PHP, HTML, CSS, and JavaScript. He oversees the overall development of </a:t>
            </a:r>
            <a:r>
              <a:rPr lang="en-US" sz="1200" dirty="0" err="1"/>
              <a:t>Dropizi</a:t>
            </a:r>
            <a:r>
              <a:rPr lang="en-US" sz="1200" dirty="0"/>
              <a:t>, ensuring a user-centered design and smooth functionality across the platform.</a:t>
            </a: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108A811-A588-4136-A5AC-3F539F0D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484" y="759304"/>
            <a:ext cx="5093208" cy="554970"/>
          </a:xfrm>
        </p:spPr>
        <p:txBody>
          <a:bodyPr/>
          <a:lstStyle/>
          <a:p>
            <a:r>
              <a:rPr lang="en-US" sz="3200" b="1" dirty="0">
                <a:latin typeface="Tahoma"/>
                <a:ea typeface="Tahoma"/>
                <a:cs typeface="Tahoma"/>
                <a:sym typeface="Tahoma"/>
              </a:rPr>
              <a:t>Team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15B5439-A79E-4754-A221-C3CC4139C3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110" y="1624465"/>
            <a:ext cx="5840438" cy="4066267"/>
          </a:xfrm>
        </p:spPr>
        <p:txBody>
          <a:bodyPr/>
          <a:lstStyle/>
          <a:p>
            <a:pPr algn="just"/>
            <a:r>
              <a:rPr lang="en-US" sz="1200" b="1" dirty="0"/>
              <a:t>Shiva Sharma</a:t>
            </a:r>
          </a:p>
          <a:p>
            <a:pPr algn="just"/>
            <a:r>
              <a:rPr lang="en-US" sz="1200" b="1" dirty="0"/>
              <a:t>Frontend Developer</a:t>
            </a:r>
          </a:p>
          <a:p>
            <a:pPr algn="just"/>
            <a:r>
              <a:rPr lang="en-US" sz="1200" b="1" dirty="0"/>
              <a:t>Institute: COER University</a:t>
            </a:r>
          </a:p>
          <a:p>
            <a:pPr algn="just"/>
            <a:r>
              <a:rPr lang="en-US" sz="1200" dirty="0"/>
              <a:t>Shiva is dedicated to crafting an engaging user interface for </a:t>
            </a:r>
            <a:r>
              <a:rPr lang="en-US" sz="1200" dirty="0" err="1"/>
              <a:t>Dropizi</a:t>
            </a:r>
            <a:r>
              <a:rPr lang="en-US" sz="1200" dirty="0"/>
              <a:t>. With skills in responsive design and modern frontend frameworks, he ensures that the platform is visually appealing and accessible on all devices.</a:t>
            </a:r>
          </a:p>
          <a:p>
            <a:pPr algn="just"/>
            <a:endParaRPr lang="en-US" sz="1200" b="1" dirty="0"/>
          </a:p>
          <a:p>
            <a:pPr algn="just"/>
            <a:r>
              <a:rPr lang="en-US" sz="1200" b="1" dirty="0"/>
              <a:t>Himanshu Singh Bisht</a:t>
            </a:r>
          </a:p>
          <a:p>
            <a:pPr algn="just"/>
            <a:r>
              <a:rPr lang="en-US" sz="1200" b="1" dirty="0"/>
              <a:t>Backend Developer</a:t>
            </a:r>
          </a:p>
          <a:p>
            <a:pPr algn="just"/>
            <a:r>
              <a:rPr lang="en-US" sz="1200" b="1" dirty="0"/>
              <a:t>Institute: </a:t>
            </a:r>
            <a:r>
              <a:rPr lang="en-US" sz="1200" b="1" dirty="0" err="1"/>
              <a:t>COERUniversity</a:t>
            </a:r>
            <a:endParaRPr lang="en-US" sz="1200" b="1" dirty="0"/>
          </a:p>
          <a:p>
            <a:pPr algn="just"/>
            <a:r>
              <a:rPr lang="en-US" sz="1200" dirty="0"/>
              <a:t>Himanshu Singh Bisht specializes in server-side programming and database management. They are responsible for developing the backend infrastructure of </a:t>
            </a:r>
            <a:r>
              <a:rPr lang="en-US" sz="1200" dirty="0" err="1"/>
              <a:t>Dropizi</a:t>
            </a:r>
            <a:r>
              <a:rPr lang="en-US" sz="1200" dirty="0"/>
              <a:t>, focusing on efficient data handling and secure APIs.</a:t>
            </a:r>
          </a:p>
        </p:txBody>
      </p:sp>
    </p:spTree>
    <p:extLst>
      <p:ext uri="{BB962C8B-B14F-4D97-AF65-F5344CB8AC3E}">
        <p14:creationId xmlns:p14="http://schemas.microsoft.com/office/powerpoint/2010/main" val="970575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711" y="349582"/>
            <a:ext cx="10954512" cy="494479"/>
          </a:xfrm>
        </p:spPr>
        <p:txBody>
          <a:bodyPr/>
          <a:lstStyle/>
          <a:p>
            <a:r>
              <a:rPr lang="en-US" noProof="0" dirty="0"/>
              <a:t>Product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4711" y="991421"/>
            <a:ext cx="4644295" cy="5022518"/>
          </a:xfrm>
        </p:spPr>
        <p:txBody>
          <a:bodyPr/>
          <a:lstStyle/>
          <a:p>
            <a:pPr marL="0" indent="0" algn="just">
              <a:buNone/>
            </a:pPr>
            <a:r>
              <a:rPr lang="en-US" sz="1200" b="1" dirty="0"/>
              <a:t>Product Description</a:t>
            </a:r>
          </a:p>
          <a:p>
            <a:pPr marL="0" indent="0" algn="just">
              <a:buNone/>
            </a:pPr>
            <a:r>
              <a:rPr lang="en-US" sz="1200" dirty="0" err="1"/>
              <a:t>Dropizi</a:t>
            </a:r>
            <a:r>
              <a:rPr lang="en-US" sz="1200" dirty="0"/>
              <a:t> is an innovative parcel delivery service that connects individuals who need to send items with travelers already heading in the same direction. By utilizing real-world travel routes, </a:t>
            </a:r>
            <a:r>
              <a:rPr lang="en-US" sz="1200" dirty="0" err="1"/>
              <a:t>Dropizi</a:t>
            </a:r>
            <a:r>
              <a:rPr lang="en-US" sz="1200" dirty="0"/>
              <a:t> ensures faster, more cost-effective deliveries compared to traditional courier services.</a:t>
            </a:r>
          </a:p>
          <a:p>
            <a:pPr marL="0" indent="0" algn="just">
              <a:buNone/>
            </a:pPr>
            <a:r>
              <a:rPr lang="en-US" sz="1200" b="1" dirty="0"/>
              <a:t>User-Friendly Interface: </a:t>
            </a:r>
            <a:r>
              <a:rPr lang="en-US" sz="1200" dirty="0"/>
              <a:t>Our platform offers an intuitive interface for users to easily schedule pickups and manage deliveries.</a:t>
            </a:r>
          </a:p>
          <a:p>
            <a:pPr marL="0" indent="0" algn="just">
              <a:buNone/>
            </a:pPr>
            <a:r>
              <a:rPr lang="en-US" sz="1200" b="1" dirty="0"/>
              <a:t>Real-Time Tracking: </a:t>
            </a:r>
            <a:r>
              <a:rPr lang="en-US" sz="1200" dirty="0"/>
              <a:t>Users can monitor their parcels throughout the delivery process, providing peace of mind and transparency.</a:t>
            </a:r>
          </a:p>
          <a:p>
            <a:pPr marL="0" indent="0" algn="just">
              <a:buNone/>
            </a:pPr>
            <a:r>
              <a:rPr lang="en-US" sz="1200" b="1" dirty="0"/>
              <a:t>Tailored Pricing: </a:t>
            </a:r>
            <a:r>
              <a:rPr lang="en-US" sz="1200" dirty="0" err="1"/>
              <a:t>Dropizi</a:t>
            </a:r>
            <a:r>
              <a:rPr lang="en-US" sz="1200" dirty="0"/>
              <a:t> employs a dynamic pricing model based on distance and travel routes, making it an affordable option for users.</a:t>
            </a:r>
          </a:p>
          <a:p>
            <a:pPr marL="0" indent="0" algn="just">
              <a:buNone/>
            </a:pPr>
            <a:r>
              <a:rPr lang="en-US" sz="1200" b="1" dirty="0"/>
              <a:t>Secure Handling: </a:t>
            </a:r>
            <a:r>
              <a:rPr lang="en-US" sz="1200" dirty="0"/>
              <a:t>The hub-based system minimizes the risk of mishandling and ensures parcels are securely transferred.</a:t>
            </a:r>
          </a:p>
          <a:p>
            <a:pPr marL="0" indent="0" algn="just">
              <a:buNone/>
            </a:pPr>
            <a:r>
              <a:rPr lang="en-US" sz="1200" b="1" dirty="0"/>
              <a:t>24/7 Support: </a:t>
            </a:r>
            <a:r>
              <a:rPr lang="en-US" sz="1200" dirty="0"/>
              <a:t>An integrated LLM-based chatbot provides real-time assistance, answering queries and enhancing the overall user experience.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A02680E-3729-4008-86B3-4843DE54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640080"/>
            <a:ext cx="5093208" cy="532814"/>
          </a:xfrm>
        </p:spPr>
        <p:txBody>
          <a:bodyPr/>
          <a:lstStyle/>
          <a:p>
            <a:r>
              <a:rPr lang="en-US" sz="3200" b="1" dirty="0">
                <a:latin typeface="Tahoma"/>
                <a:ea typeface="Tahoma"/>
                <a:cs typeface="Tahoma"/>
                <a:sym typeface="Tahoma"/>
              </a:rPr>
              <a:t>Product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D18125-8057-4BB4-A6E2-D54061D56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9" y="1466205"/>
            <a:ext cx="5093207" cy="3598164"/>
          </a:xfrm>
        </p:spPr>
        <p:txBody>
          <a:bodyPr/>
          <a:lstStyle/>
          <a:p>
            <a:pPr marL="0" lvl="0" indent="0"/>
            <a:r>
              <a:rPr lang="en-US" sz="1200" b="1" dirty="0"/>
              <a:t>Development Roadmap</a:t>
            </a:r>
          </a:p>
          <a:p>
            <a:pPr marL="0" lvl="0" indent="0"/>
            <a:r>
              <a:rPr lang="en-US" sz="1200" b="1" dirty="0"/>
              <a:t>Phase 1: Initial Development (Months 1-3 </a:t>
            </a:r>
            <a:r>
              <a:rPr lang="en-US" sz="1200" b="1" dirty="0" err="1"/>
              <a:t>approx</a:t>
            </a:r>
            <a:r>
              <a:rPr lang="en-US" sz="1200" b="1" dirty="0"/>
              <a:t>)</a:t>
            </a:r>
          </a:p>
          <a:p>
            <a:pPr marL="0" lvl="0" indent="0"/>
            <a:r>
              <a:rPr lang="en-US" sz="1200" b="1" dirty="0"/>
              <a:t>Milestone 1: </a:t>
            </a:r>
            <a:r>
              <a:rPr lang="en-US" sz="1200" dirty="0"/>
              <a:t>Research &amp; Planning  </a:t>
            </a:r>
          </a:p>
          <a:p>
            <a:pPr marL="0" lvl="0" indent="0"/>
            <a:r>
              <a:rPr lang="en-US" sz="1200" dirty="0"/>
              <a:t>Conduct thorough market research to identify user needs and refine the service concept.</a:t>
            </a:r>
          </a:p>
          <a:p>
            <a:pPr marL="0" lvl="0" indent="0"/>
            <a:r>
              <a:rPr lang="en-US" sz="1200" b="1" dirty="0"/>
              <a:t>Milestone 2: </a:t>
            </a:r>
            <a:r>
              <a:rPr lang="en-US" sz="1200" dirty="0"/>
              <a:t>Prototype Design  </a:t>
            </a:r>
          </a:p>
          <a:p>
            <a:pPr marL="0" lvl="0" indent="0"/>
            <a:r>
              <a:rPr lang="en-US" sz="1200" dirty="0"/>
              <a:t>Create wireframes and prototypes of the user interface for both web and mobile applications.</a:t>
            </a:r>
          </a:p>
          <a:p>
            <a:pPr marL="0" lvl="0" indent="0"/>
            <a:r>
              <a:rPr lang="en-US" sz="1200" b="1" dirty="0"/>
              <a:t>Milestone 3: </a:t>
            </a:r>
            <a:r>
              <a:rPr lang="en-US" sz="1200" dirty="0"/>
              <a:t>Backend Development  </a:t>
            </a:r>
          </a:p>
          <a:p>
            <a:pPr marL="0" lvl="0" indent="0"/>
            <a:r>
              <a:rPr lang="en-US" sz="1200" dirty="0"/>
              <a:t>Develop the backend infrastructure, including database setup, API integration, and user    authentication.</a:t>
            </a:r>
          </a:p>
          <a:p>
            <a:pPr marL="0" lvl="0" indent="0"/>
            <a:endParaRPr lang="en-US" sz="1200" dirty="0"/>
          </a:p>
          <a:p>
            <a:endParaRPr lang="en-IN" sz="120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DFCBC79-10C3-4B0C-A983-3DD9EBDB854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75357897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49</TotalTime>
  <Words>1237</Words>
  <Application>Microsoft Office PowerPoint</Application>
  <PresentationFormat>Widescreen</PresentationFormat>
  <Paragraphs>146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 Black</vt:lpstr>
      <vt:lpstr>Avenir Next LT Pro</vt:lpstr>
      <vt:lpstr>Avenir Next LT Pro Light</vt:lpstr>
      <vt:lpstr>Calibri</vt:lpstr>
      <vt:lpstr>Tahoma</vt:lpstr>
      <vt:lpstr>Custom</vt:lpstr>
      <vt:lpstr>PowerPoint Presentation</vt:lpstr>
      <vt:lpstr>PowerPoint Presentation</vt:lpstr>
      <vt:lpstr>Brief description of the idea/project/venture</vt:lpstr>
      <vt:lpstr>Context/ Background</vt:lpstr>
      <vt:lpstr>Proposed Solution</vt:lpstr>
      <vt:lpstr>Team</vt:lpstr>
      <vt:lpstr>Team</vt:lpstr>
      <vt:lpstr>Product</vt:lpstr>
      <vt:lpstr>Product</vt:lpstr>
      <vt:lpstr>Product</vt:lpstr>
      <vt:lpstr>Product</vt:lpstr>
      <vt:lpstr>Growth strategy</vt:lpstr>
      <vt:lpstr>Traction</vt:lpstr>
      <vt:lpstr>Financials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Himanshu Bisht</dc:creator>
  <cp:lastModifiedBy>Himanshu Bisht</cp:lastModifiedBy>
  <cp:revision>1</cp:revision>
  <dcterms:created xsi:type="dcterms:W3CDTF">2024-10-28T07:45:26Z</dcterms:created>
  <dcterms:modified xsi:type="dcterms:W3CDTF">2024-10-28T08:34:53Z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